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  <p:sldMasterId id="2147483696" r:id="rId2"/>
  </p:sldMasterIdLst>
  <p:notesMasterIdLst>
    <p:notesMasterId r:id="rId26"/>
  </p:notesMasterIdLst>
  <p:sldIdLst>
    <p:sldId id="257" r:id="rId3"/>
    <p:sldId id="256" r:id="rId4"/>
    <p:sldId id="277" r:id="rId5"/>
    <p:sldId id="292" r:id="rId6"/>
    <p:sldId id="258" r:id="rId7"/>
    <p:sldId id="293" r:id="rId8"/>
    <p:sldId id="276" r:id="rId9"/>
    <p:sldId id="294" r:id="rId10"/>
    <p:sldId id="30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5" r:id="rId21"/>
    <p:sldId id="306" r:id="rId22"/>
    <p:sldId id="307" r:id="rId23"/>
    <p:sldId id="308" r:id="rId24"/>
    <p:sldId id="309" r:id="rId25"/>
  </p:sldIdLst>
  <p:sldSz cx="9144000" cy="6858000" type="screen4x3"/>
  <p:notesSz cx="6954838" cy="9309100"/>
  <p:embeddedFontLst>
    <p:embeddedFont>
      <p:font typeface="Century Schoolbook" panose="02040604050505020304" pitchFamily="18" charset="0"/>
      <p:regular r:id="rId27"/>
      <p:bold r:id="rId28"/>
      <p:italic r:id="rId29"/>
      <p:boldItalic r:id="rId30"/>
    </p:embeddedFont>
    <p:embeddedFont>
      <p:font typeface="B Nazanin" panose="00000400000000000000" pitchFamily="2" charset="-78"/>
      <p:regular r:id="rId31"/>
      <p:bold r:id="rId32"/>
    </p:embeddedFont>
    <p:embeddedFont>
      <p:font typeface="B Traffic" panose="00000400000000000000" pitchFamily="2" charset="-78"/>
      <p:regular r:id="rId33"/>
      <p:bold r:id="rId34"/>
    </p:embeddedFont>
    <p:embeddedFont>
      <p:font typeface="2  Titr" panose="020B0604020202020204" charset="-78"/>
      <p:bold r:id="rId35"/>
    </p:embeddedFont>
    <p:embeddedFont>
      <p:font typeface="Arial Backslanted" panose="020B0604020202020204" pitchFamily="34" charset="0"/>
      <p:italic r:id="rId36"/>
    </p:embeddedFont>
    <p:embeddedFont>
      <p:font typeface="B Titr" panose="00000700000000000000" pitchFamily="2" charset="-78"/>
      <p:bold r:id="rId37"/>
    </p:embeddedFont>
    <p:embeddedFont>
      <p:font typeface="Calibri Light" panose="020F0302020204030204" pitchFamily="34" charset="0"/>
      <p:regular r:id="rId38"/>
      <p:italic r:id="rId39"/>
    </p:embeddedFont>
    <p:embeddedFont>
      <p:font typeface="Candara" panose="020E0502030303020204" pitchFamily="34" charset="0"/>
      <p:regular r:id="rId40"/>
      <p:bold r:id="rId41"/>
      <p:italic r:id="rId42"/>
      <p:boldItalic r:id="rId43"/>
    </p:embeddedFont>
    <p:embeddedFont>
      <p:font typeface="B Jadid" panose="00000700000000000000" pitchFamily="2" charset="-78"/>
      <p:bold r:id="rId44"/>
    </p:embeddedFont>
    <p:embeddedFont>
      <p:font typeface="B Lotus" panose="00000400000000000000" pitchFamily="2" charset="-78"/>
      <p:regular r:id="rId45"/>
      <p:bold r:id="rId46"/>
    </p:embeddedFont>
    <p:embeddedFont>
      <p:font typeface="B Kamran Outline" panose="00000400000000000000" pitchFamily="2" charset="-78"/>
      <p:regular r:id="rId47"/>
    </p:embeddedFont>
    <p:embeddedFont>
      <p:font typeface="Calibri" panose="020F0502020204030204" pitchFamily="34" charset="0"/>
      <p:regular r:id="rId48"/>
      <p:bold r:id="rId49"/>
      <p:italic r:id="rId50"/>
      <p:boldItalic r:id="rId5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516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19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font" Target="fonts/font21.fntdata"/><Relationship Id="rId50" Type="http://schemas.openxmlformats.org/officeDocument/2006/relationships/font" Target="fonts/font24.fntdata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3.fntdata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font" Target="fonts/font19.fntdata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5.fntdata"/><Relationship Id="rId44" Type="http://schemas.openxmlformats.org/officeDocument/2006/relationships/font" Target="fonts/font18.fntdata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Relationship Id="rId48" Type="http://schemas.openxmlformats.org/officeDocument/2006/relationships/font" Target="fonts/font22.fntdata"/><Relationship Id="rId8" Type="http://schemas.openxmlformats.org/officeDocument/2006/relationships/slide" Target="slides/slide6.xml"/><Relationship Id="rId51" Type="http://schemas.openxmlformats.org/officeDocument/2006/relationships/font" Target="fonts/font25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font" Target="fonts/font20.fntdata"/><Relationship Id="rId20" Type="http://schemas.openxmlformats.org/officeDocument/2006/relationships/slide" Target="slides/slide18.xml"/><Relationship Id="rId41" Type="http://schemas.openxmlformats.org/officeDocument/2006/relationships/font" Target="fonts/font15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49" Type="http://schemas.openxmlformats.org/officeDocument/2006/relationships/font" Target="fonts/font2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B3D58613-3E9D-4F11-B6E2-DB6862563680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vert="horz" lIns="92930" tIns="46465" rIns="92930" bIns="4646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64DDDA07-DFB8-4E7F-B7CC-E1D8CDD0A0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11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5C3A-6757-4623-A808-C0C4E90F24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B120A-DBA7-4E21-9A9B-47984210E85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a-IR" dirty="0" smtClean="0"/>
              <a:t>تبلتابلتابمتابل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xStyles>
    <p:titleStyle>
      <a:lvl1pPr algn="r" rtl="1" eaLnBrk="1" latinLnBrk="0" hangingPunct="1">
        <a:spcBef>
          <a:spcPct val="0"/>
        </a:spcBef>
        <a:buNone/>
        <a:defRPr kumimoji="0" sz="3000" b="1" i="1" kern="1200" cap="small" baseline="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74320" algn="just" rtl="1" eaLnBrk="1" latinLnBrk="0" hangingPunct="1">
        <a:spcBef>
          <a:spcPts val="600"/>
        </a:spcBef>
        <a:buClr>
          <a:schemeClr val="accent1"/>
        </a:buClr>
        <a:buSzPct val="70000"/>
        <a:buFontTx/>
        <a:buNone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just" rtl="1" eaLnBrk="1" latinLnBrk="0" hangingPunct="1">
        <a:spcBef>
          <a:spcPct val="20000"/>
        </a:spcBef>
        <a:buClr>
          <a:schemeClr val="accent1"/>
        </a:buClr>
        <a:buSzPct val="80000"/>
        <a:buFontTx/>
        <a:buNone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just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Tx/>
        <a:buNone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just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Tx/>
        <a:buNone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just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Tx/>
        <a:buNone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15C1D69-8C2B-4A8F-BFD4-B5B8F4E31B26}" type="datetimeFigureOut">
              <a:rPr lang="en-US" smtClean="0"/>
              <a:pPr/>
              <a:t>7/21/2017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1856C7F-9B2D-4BAD-ABC1-CE7CE72457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215572156200154490176661688115918818216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492896"/>
            <a:ext cx="7408333" cy="3240360"/>
          </a:xfrm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fa-IR" dirty="0" smtClean="0"/>
              <a:t>این </a:t>
            </a:r>
            <a:r>
              <a:rPr lang="fa-IR" dirty="0"/>
              <a:t>فصلنامه به سردبیری آقای دکتر محمود مهرمحمدی تابستان 1395 موفق به اخذ مجوز چاپ نخستین شماره خود از وزارت علوم تحقیقات و فناوری شده است. لازم به ذکر است پس از چاپ دو شماره از این نشریه و تائید وزارت علوم این نشریه با درجه "علمی پژوهشی" به حیات خود ادامه می </a:t>
            </a:r>
            <a:r>
              <a:rPr lang="fa-IR" dirty="0" smtClean="0"/>
              <a:t>دهد</a:t>
            </a:r>
            <a:r>
              <a:rPr lang="fa-IR" dirty="0"/>
              <a:t>.</a:t>
            </a:r>
            <a:r>
              <a:rPr lang="fa-IR" dirty="0" smtClean="0"/>
              <a:t> هدف </a:t>
            </a:r>
            <a:r>
              <a:rPr lang="fa-IR" dirty="0"/>
              <a:t>از انتشار این فصلنامه  تولید و نشر دانش تخصصی تربیت معلم است. لذا اعضای هیئت علمی، مدرسان و صاحبنظران می توانند مقالات خود را که متناسب با محورهای مورد پذیرش در این فصلنامه است از طریق سامانه به آدرس </a:t>
            </a:r>
            <a:r>
              <a:rPr lang="en-US" dirty="0"/>
              <a:t>http://te-research.cfu.ac.ir </a:t>
            </a:r>
            <a:r>
              <a:rPr lang="fa-IR" dirty="0"/>
              <a:t>بارگزاری </a:t>
            </a:r>
            <a:r>
              <a:rPr lang="fa-IR" dirty="0" smtClean="0"/>
              <a:t>نمایند.لازم به ذکر است شماره </a:t>
            </a:r>
            <a:r>
              <a:rPr lang="fa-IR" b="1" dirty="0" smtClean="0"/>
              <a:t>نخست</a:t>
            </a:r>
            <a:r>
              <a:rPr lang="fa-IR" dirty="0" smtClean="0"/>
              <a:t> این فصلنامه آماده بارگزاری در سامانه می باشد.</a:t>
            </a:r>
            <a:endParaRPr lang="fa-IR" dirty="0"/>
          </a:p>
          <a:p>
            <a:pPr algn="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>
                <a:latin typeface="Arial Backslanted" pitchFamily="34" charset="0"/>
              </a:rPr>
              <a:t>فصلنامه پژوهش در تربیت معلم</a:t>
            </a:r>
            <a:br>
              <a:rPr lang="fa-IR" dirty="0">
                <a:latin typeface="Arial Backslanted" pitchFamily="34" charset="0"/>
              </a:rPr>
            </a:br>
            <a:endParaRPr lang="en-US" dirty="0">
              <a:latin typeface="Arial Backslant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42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fa-IR" dirty="0" smtClean="0"/>
              <a:t>این </a:t>
            </a:r>
            <a:r>
              <a:rPr lang="fa-IR" dirty="0"/>
              <a:t>فصلنامه به سردبیری آقای دکتر رضا ساکی از پاییز 1394 شروع به کار کرده و نهایتا در اسفند 1394موفق به دریافت پروانه انتشار از وزارت ارشاد اسلامی شد. تا کنون </a:t>
            </a:r>
            <a:r>
              <a:rPr lang="fa-IR" b="1" dirty="0" smtClean="0"/>
              <a:t>2</a:t>
            </a:r>
            <a:r>
              <a:rPr lang="fa-IR" dirty="0" smtClean="0"/>
              <a:t> </a:t>
            </a:r>
            <a:r>
              <a:rPr lang="fa-IR" dirty="0"/>
              <a:t>شماره از این فصلنامه به چاپ رسیده </a:t>
            </a:r>
            <a:r>
              <a:rPr lang="fa-IR" dirty="0" smtClean="0"/>
              <a:t>است.و </a:t>
            </a:r>
            <a:r>
              <a:rPr lang="fa-IR" b="1" dirty="0" smtClean="0"/>
              <a:t>سومین</a:t>
            </a:r>
            <a:r>
              <a:rPr lang="fa-IR" dirty="0" smtClean="0"/>
              <a:t> شماره نیز در سامانه مربوط بارگزاری گردیده است. این </a:t>
            </a:r>
            <a:r>
              <a:rPr lang="fa-IR" dirty="0"/>
              <a:t>مجله محملی است برای چاپ مقالاتی که در راستای توسعه حرفه ای معلمان و دانشجو معلمان قابل درک و استفاده باشند.بنابراین توصیه می شود همه کسانی که دارای دستاوردهای تجربی، علمی- تخصصی و تجربیات مفید برای دانشجو معلمان و معلمان هستندبه سامانه این نشریه به آدرس </a:t>
            </a:r>
            <a:r>
              <a:rPr lang="en-US" dirty="0"/>
              <a:t>Itt.cfu.ac.ir:// http</a:t>
            </a:r>
            <a:r>
              <a:rPr lang="fa-IR" dirty="0"/>
              <a:t>مراجعه کرده و مقالات خود را بارگزاری نمایند</a:t>
            </a:r>
            <a:r>
              <a:rPr lang="fa-IR" dirty="0" smtClean="0"/>
              <a:t>.</a:t>
            </a:r>
          </a:p>
          <a:p>
            <a:pPr marL="0" indent="0" algn="just" rtl="1">
              <a:buNone/>
            </a:pPr>
            <a:r>
              <a:rPr lang="fa-IR" dirty="0" smtClean="0"/>
              <a:t>لازم به ذکر است که این مجله درحال طی مراحل انتهایی جهت ارتقا درجه </a:t>
            </a:r>
            <a:r>
              <a:rPr lang="fa-IR" dirty="0" smtClean="0"/>
              <a:t>علمی-ترویجی </a:t>
            </a:r>
            <a:r>
              <a:rPr lang="fa-IR" dirty="0" smtClean="0"/>
              <a:t>است.</a:t>
            </a:r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/>
              <a:t>فصلنامه علمی تخصصی تربیت معلم </a:t>
            </a:r>
            <a:r>
              <a:rPr lang="fa-IR" dirty="0" smtClean="0"/>
              <a:t>فکور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39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fa-IR" dirty="0"/>
              <a:t>این فصلنامه به سردبیری آقای دکتر بابک شمشیری از  تابستان 1393 شروع به کار کرده و تا کنون </a:t>
            </a:r>
            <a:r>
              <a:rPr lang="fa-IR" b="1" dirty="0" smtClean="0"/>
              <a:t>هفت</a:t>
            </a:r>
            <a:r>
              <a:rPr lang="fa-IR" dirty="0" smtClean="0"/>
              <a:t>  </a:t>
            </a:r>
            <a:r>
              <a:rPr lang="fa-IR" dirty="0"/>
              <a:t>شماره از این فصلنامه به چاپ رسیده است. این مجله محملی است برای چاپ مقالاتی در زمینه بهبود آموزش در نظام آموزشی(بویژه آموزش و پرورش و تربیت معلم) و همچنین تسهیل فرایند یاددهی- یادگیری ، بنابراین مقاله هایی که صرفاً در این زمینه باشند از انواع رشته های تخصصی مرتبط پذیرش و مورد بررسی قرار خواهد گرفت. نویسندگان محترم می توانند برای ارسال مقالات خود به سامانه این نشریه به آدرس </a:t>
            </a:r>
            <a:r>
              <a:rPr lang="en-US" dirty="0" smtClean="0"/>
              <a:t>researchbt.cfu.ac.ir </a:t>
            </a:r>
            <a:r>
              <a:rPr lang="en-US" dirty="0"/>
              <a:t>://</a:t>
            </a:r>
            <a:r>
              <a:rPr lang="en-US" dirty="0" smtClean="0"/>
              <a:t>http </a:t>
            </a:r>
            <a:r>
              <a:rPr lang="fa-IR" dirty="0"/>
              <a:t>مراجعه و مقالات خود را بارگزاری نمایند. فعالیت های این نشریه در پردیس شهید </a:t>
            </a:r>
            <a:r>
              <a:rPr lang="fa-IR" dirty="0" smtClean="0"/>
              <a:t>رجایی استان </a:t>
            </a:r>
            <a:r>
              <a:rPr lang="fa-IR" dirty="0"/>
              <a:t>فارس پیگیری می شود.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/>
              <a:t>فصلنامه علمی تخصصی آموزش پژوهی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7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348880"/>
            <a:ext cx="7408333" cy="3450696"/>
          </a:xfrm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fa-IR" dirty="0"/>
              <a:t>این فصلنامه به سردبیری آقای دکتر محمدرضا یوسف زاده  </a:t>
            </a:r>
            <a:r>
              <a:rPr lang="fa-IR" dirty="0" smtClean="0"/>
              <a:t>از </a:t>
            </a:r>
            <a:r>
              <a:rPr lang="fa-IR" dirty="0"/>
              <a:t>پاییز 1394موفق به چاپ </a:t>
            </a:r>
            <a:r>
              <a:rPr lang="fa-IR" b="1" dirty="0" smtClean="0"/>
              <a:t>2</a:t>
            </a:r>
            <a:r>
              <a:rPr lang="fa-IR" dirty="0" smtClean="0"/>
              <a:t> </a:t>
            </a:r>
            <a:r>
              <a:rPr lang="fa-IR" dirty="0"/>
              <a:t>شماره خود شد. این مجله محملی است برای چاپ مقالاتی که محتوای علمی آنها در حوزه موضوعی توسعه </a:t>
            </a:r>
            <a:r>
              <a:rPr lang="fa-IR" dirty="0" smtClean="0"/>
              <a:t>حرفه ای  </a:t>
            </a:r>
            <a:r>
              <a:rPr lang="fa-IR" dirty="0"/>
              <a:t>معلمان است و در این زمینه آمادگی پذیرش مقالاتی که </a:t>
            </a:r>
            <a:r>
              <a:rPr lang="fa-IR" dirty="0" smtClean="0"/>
              <a:t>در </a:t>
            </a:r>
            <a:r>
              <a:rPr lang="fa-IR" dirty="0"/>
              <a:t>جهت بهره گیری از دیدگاه ها و یافته های اصیل پژوهشی نظریه پردازان و پژوهشگران، اندیشمندان و همه افراد علاقمند جهت ایجاد تقویت و بسط دانش، بینش و توانش و اخلاق حرفه ای معلمان است، را دارد. نویسندگان محترم می توانند برای ارسال مقالات خود به سامانه این نشریه به آدرس </a:t>
            </a:r>
            <a:r>
              <a:rPr lang="en-US" dirty="0"/>
              <a:t>http://tpdevelopment.cfu.ac.ir</a:t>
            </a:r>
            <a:r>
              <a:rPr lang="fa-IR" dirty="0"/>
              <a:t>مراجعه و مقالات خود را بارگزاری </a:t>
            </a:r>
            <a:r>
              <a:rPr lang="fa-IR" dirty="0" smtClean="0"/>
              <a:t>نمایند.فعالیت های این نشریه در پردیس شهید باهنر استان همدان پیگیری می شود.</a:t>
            </a:r>
          </a:p>
          <a:p>
            <a:pPr marL="0" indent="0" algn="just" rtl="1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a-IR" dirty="0"/>
              <a:t>فصلنامه علمی تخصصی توسعه حرفه معلمی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1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fa-IR" dirty="0"/>
              <a:t>این فصلنامه به سردبیری خانم دکتر صفیه رضایی </a:t>
            </a:r>
            <a:r>
              <a:rPr lang="fa-IR" dirty="0" smtClean="0"/>
              <a:t>بهار1394موفق </a:t>
            </a:r>
            <a:r>
              <a:rPr lang="fa-IR" dirty="0"/>
              <a:t>به </a:t>
            </a:r>
            <a:r>
              <a:rPr lang="fa-IR" dirty="0" smtClean="0"/>
              <a:t>انتشارنخستین شماره </a:t>
            </a:r>
            <a:r>
              <a:rPr lang="fa-IR" dirty="0"/>
              <a:t>خود شد. و تا کنون </a:t>
            </a:r>
            <a:r>
              <a:rPr lang="fa-IR" b="1" dirty="0" smtClean="0"/>
              <a:t>3</a:t>
            </a:r>
            <a:r>
              <a:rPr lang="fa-IR" dirty="0" smtClean="0"/>
              <a:t> </a:t>
            </a:r>
            <a:r>
              <a:rPr lang="fa-IR" dirty="0"/>
              <a:t>شماره از این فصلنامه به صورت الکترونیکی منتشر شده است. مجلات پویش در راستای نیاز های تربیتی و علمی – تخصصی دانشجومعلمان منتشر می شود بنابر این همه افرادی که دارای دستاوردهای علمی – تخصصی و تجربیات مفید برای دانشجو معلمان می باشند می توانند مطالب خود را در این فصلنامه ها منتشر نمایند . لازم به ذکر است نویسندگان محترم برای ارسال مقالات خود به سامانه این نشریه به آدرس </a:t>
            </a:r>
            <a:r>
              <a:rPr lang="en-US" dirty="0"/>
              <a:t>http://tpdevelopment.cfu.ac.ir</a:t>
            </a:r>
            <a:r>
              <a:rPr lang="fa-IR" dirty="0"/>
              <a:t>مراجعه و مقالات خود را بارگزاری </a:t>
            </a:r>
            <a:r>
              <a:rPr lang="fa-IR" dirty="0" smtClean="0"/>
              <a:t>نمایند.فعالیت های این نشریه در پردیس شهید باهنر استان فارس پیگیری می شود.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a-IR" dirty="0"/>
              <a:t>فصلنامه علمی تخصصی پویش در </a:t>
            </a:r>
            <a:r>
              <a:rPr lang="fa-IR" dirty="0" smtClean="0"/>
              <a:t>آموزش علوم </a:t>
            </a:r>
            <a:r>
              <a:rPr lang="fa-IR" dirty="0"/>
              <a:t>پایه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55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/>
              <a:t>این فصلنامه به سردبیری دکتر مهران بیغمی زمستان 1394موفق به انتشار  نخستین شماره خود شد. و تا </a:t>
            </a:r>
            <a:r>
              <a:rPr lang="fa-IR" dirty="0" smtClean="0"/>
              <a:t>کنون </a:t>
            </a:r>
            <a:r>
              <a:rPr lang="fa-IR" b="1" dirty="0" smtClean="0"/>
              <a:t>4</a:t>
            </a:r>
            <a:r>
              <a:rPr lang="fa-IR" dirty="0" smtClean="0"/>
              <a:t> شماره </a:t>
            </a:r>
            <a:r>
              <a:rPr lang="fa-IR" dirty="0"/>
              <a:t>از این فصلنامه به صورت الکترونیکی منتشر شده  است. هدف از انتشار این نشریه توسعه پژوهش ، تولید علم و تفکر وژرف اندیشی در باره رسالت تربیتی و تخصصی دانشجو معلمان است و علاقه مندان می توانند مقالات خود را از طریق سامانه به آدرس </a:t>
            </a:r>
            <a:r>
              <a:rPr lang="en-US" dirty="0"/>
              <a:t>http://humanities.cfu.ac.ir </a:t>
            </a:r>
            <a:r>
              <a:rPr lang="fa-IR" dirty="0"/>
              <a:t>بارگزاری نمایند. فعالیت های این نشریه در پردیس شهید </a:t>
            </a:r>
            <a:r>
              <a:rPr lang="fa-IR" dirty="0" smtClean="0"/>
              <a:t>مفتح شهر ری </a:t>
            </a:r>
            <a:r>
              <a:rPr lang="fa-IR" dirty="0"/>
              <a:t>پیگیری می شود.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a-IR" dirty="0"/>
              <a:t>فصلنامه علمی تخصصی پویش در </a:t>
            </a:r>
            <a:r>
              <a:rPr lang="fa-IR" dirty="0" smtClean="0"/>
              <a:t>آموزش علوم </a:t>
            </a:r>
            <a:r>
              <a:rPr lang="fa-IR" dirty="0"/>
              <a:t>انسانی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20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/>
              <a:t>این فصلنامه به سردبیری خانم دکتر صدیقه کاظمی زمستان 1394موفق به انتشار نخستین شماره خود شد. </a:t>
            </a:r>
            <a:r>
              <a:rPr lang="fa-IR" dirty="0" smtClean="0"/>
              <a:t>و تاکنون </a:t>
            </a:r>
            <a:r>
              <a:rPr lang="fa-IR" sz="2800" dirty="0" smtClean="0"/>
              <a:t>3</a:t>
            </a:r>
            <a:r>
              <a:rPr lang="fa-IR" dirty="0" smtClean="0"/>
              <a:t> شماره از این نشریه به صورت الکترونیکی منتشرشده است. </a:t>
            </a:r>
            <a:r>
              <a:rPr lang="fa-IR" dirty="0"/>
              <a:t>هدف از انتشار این فصلنامه فراهم آوردن زمینه مناسب برای تولید مقالات کاربردی در حوزه علوم تربیتی و مشاوره است. کلیۀ علاقه مندان می توانند مقالات خود را بر اساس محورها و شرایط پذیرش از طریق سامانه به آدرس </a:t>
            </a:r>
            <a:r>
              <a:rPr lang="en-US" dirty="0"/>
              <a:t>http://educationscience.cfu.ac.ir </a:t>
            </a:r>
            <a:r>
              <a:rPr lang="fa-IR" dirty="0"/>
              <a:t>بارگزاری نمایند. فعالیت های این نشریه در پردیس </a:t>
            </a:r>
            <a:r>
              <a:rPr lang="fa-IR" dirty="0" smtClean="0"/>
              <a:t>شهید هاشمی نژاد استان خراسان رضوی </a:t>
            </a:r>
            <a:r>
              <a:rPr lang="fa-IR" dirty="0"/>
              <a:t>پیگیری می شود.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/>
              <a:t>فصلنامه علمی تخصصی پویش در </a:t>
            </a:r>
            <a:r>
              <a:rPr lang="fa-IR" dirty="0" smtClean="0"/>
              <a:t>آموزش علوم </a:t>
            </a:r>
            <a:r>
              <a:rPr lang="fa-IR" dirty="0"/>
              <a:t>تربیتی و مشاوره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50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fa-IR" dirty="0"/>
              <a:t>این فصلنامه به سردبیری آقای دکتر سید محمد میرکمالی با درجه " علمی پژوهشی" از سال 1391 فعالیت خود را آغاز کرد. با توجه به وقفه ای که در چاپ این فصلنامه بوجود آمد  تا کنون </a:t>
            </a:r>
            <a:r>
              <a:rPr lang="fa-IR" sz="3200" dirty="0" smtClean="0"/>
              <a:t>8</a:t>
            </a:r>
            <a:r>
              <a:rPr lang="fa-IR" dirty="0" smtClean="0"/>
              <a:t> </a:t>
            </a:r>
            <a:r>
              <a:rPr lang="fa-IR" dirty="0"/>
              <a:t>شماره از این نشریه چاپ شده است. </a:t>
            </a:r>
            <a:r>
              <a:rPr lang="fa-IR" dirty="0" smtClean="0"/>
              <a:t>اعضای </a:t>
            </a:r>
            <a:r>
              <a:rPr lang="fa-IR" dirty="0"/>
              <a:t>هیئت علمی، مدرسان و صاحبنظران می توانند مقالات خود را که متناسب با محورهای مورد پذیرش در این فصلنامه است از طریق سامانه به آدرس </a:t>
            </a:r>
            <a:r>
              <a:rPr lang="en-US" dirty="0"/>
              <a:t>http</a:t>
            </a:r>
            <a:r>
              <a:rPr lang="en-US" dirty="0" smtClean="0"/>
              <a:t>://pma.cfu.ac.ir </a:t>
            </a:r>
            <a:r>
              <a:rPr lang="fa-IR" dirty="0"/>
              <a:t>بارگزاری </a:t>
            </a:r>
            <a:r>
              <a:rPr lang="fa-IR" dirty="0" smtClean="0"/>
              <a:t>نمایند.</a:t>
            </a:r>
          </a:p>
          <a:p>
            <a:pPr algn="just" rtl="1"/>
            <a:endParaRPr lang="fa-IR" dirty="0"/>
          </a:p>
          <a:p>
            <a:pPr algn="just" rtl="1"/>
            <a:endParaRPr lang="fa-IR" dirty="0" smtClean="0"/>
          </a:p>
          <a:p>
            <a:pPr algn="just" rtl="1"/>
            <a:endParaRPr lang="fa-IR" dirty="0"/>
          </a:p>
          <a:p>
            <a:pPr algn="just" rtl="1"/>
            <a:endParaRPr lang="fa-IR" dirty="0" smtClean="0"/>
          </a:p>
          <a:p>
            <a:pPr algn="just" rtl="1"/>
            <a:endParaRPr lang="fa-IR" dirty="0"/>
          </a:p>
          <a:p>
            <a:pPr algn="just" rtl="1"/>
            <a:endParaRPr lang="fa-IR" dirty="0" smtClean="0"/>
          </a:p>
          <a:p>
            <a:pPr algn="just" rtl="1"/>
            <a:endParaRPr lang="fa-IR" dirty="0" smtClean="0"/>
          </a:p>
          <a:p>
            <a:pPr algn="just" rtl="1"/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/>
              <a:t>فصلنامه مطالعات آموزشی و آموزشگاهی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20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2265701"/>
          </a:xfrm>
        </p:spPr>
        <p:txBody>
          <a:bodyPr>
            <a:normAutofit/>
          </a:bodyPr>
          <a:lstStyle/>
          <a:p>
            <a:pPr algn="just" rtl="1"/>
            <a:r>
              <a:rPr lang="fa-IR" dirty="0" smtClean="0"/>
              <a:t>در راستای تولید علم نافع مورد نیاز آموزش، معاونت پژوهش و فناوری تصمیم به راه اندازی </a:t>
            </a:r>
            <a:r>
              <a:rPr lang="fa-IR" dirty="0" smtClean="0"/>
              <a:t>دست </a:t>
            </a:r>
            <a:r>
              <a:rPr lang="fa-IR" dirty="0"/>
              <a:t>کم 16عنوان </a:t>
            </a:r>
            <a:r>
              <a:rPr lang="fa-IR" dirty="0" smtClean="0"/>
              <a:t>مجله علمی تخصصی گرفت که شیوه نامه مربوطه در صد وشصت و ششمین جلسه هیئت رییسه مورخ 1396/02/26به تصوویب رسید.عناوین این مجلات عبارتند از:</a:t>
            </a:r>
            <a:endParaRPr lang="fa-IR" dirty="0"/>
          </a:p>
          <a:p>
            <a:pPr algn="just" rtl="1"/>
            <a:endParaRPr lang="fa-IR" dirty="0" smtClean="0"/>
          </a:p>
          <a:p>
            <a:pPr algn="just" rtl="1"/>
            <a:endParaRPr lang="fa-IR" dirty="0"/>
          </a:p>
          <a:p>
            <a:pPr algn="just" rtl="1"/>
            <a:endParaRPr lang="fa-IR" dirty="0" smtClean="0"/>
          </a:p>
          <a:p>
            <a:pPr algn="just" rtl="1"/>
            <a:endParaRPr lang="fa-IR" dirty="0"/>
          </a:p>
          <a:p>
            <a:pPr algn="just" rtl="1"/>
            <a:endParaRPr lang="fa-IR" dirty="0" smtClean="0"/>
          </a:p>
          <a:p>
            <a:pPr algn="just" rtl="1"/>
            <a:endParaRPr lang="fa-IR" dirty="0"/>
          </a:p>
          <a:p>
            <a:pPr algn="just" rtl="1"/>
            <a:endParaRPr lang="fa-IR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a-IR" dirty="0" smtClean="0">
                <a:cs typeface="B Kamran Outline" pitchFamily="2" charset="-78"/>
              </a:rPr>
              <a:t>2- تصویب شیوه نامه نشریات علمی </a:t>
            </a:r>
            <a:r>
              <a:rPr lang="fa-IR" dirty="0"/>
              <a:t/>
            </a:r>
            <a:br>
              <a:rPr lang="fa-IR" dirty="0"/>
            </a:br>
            <a:r>
              <a:rPr lang="fa-IR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0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fa-IR" dirty="0"/>
              <a:t>پژوهش در آموزش </a:t>
            </a:r>
            <a:r>
              <a:rPr lang="fa-IR" dirty="0" smtClean="0"/>
              <a:t>شیمی</a:t>
            </a:r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راهنمایی و </a:t>
            </a:r>
            <a:r>
              <a:rPr lang="fa-IR" dirty="0" smtClean="0"/>
              <a:t>مشاوره </a:t>
            </a:r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آموزش </a:t>
            </a:r>
            <a:r>
              <a:rPr lang="fa-IR" dirty="0" smtClean="0"/>
              <a:t>زیست-شناسی</a:t>
            </a:r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آموزش </a:t>
            </a:r>
            <a:r>
              <a:rPr lang="fa-IR" dirty="0" smtClean="0"/>
              <a:t>تاریخ</a:t>
            </a:r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آموزش </a:t>
            </a:r>
            <a:r>
              <a:rPr lang="fa-IR" dirty="0" smtClean="0"/>
              <a:t>جغرافیا</a:t>
            </a:r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آموزش اللهیات و معارف </a:t>
            </a:r>
            <a:r>
              <a:rPr lang="fa-IR" dirty="0" smtClean="0"/>
              <a:t>اسلامی</a:t>
            </a:r>
          </a:p>
          <a:p>
            <a:pPr algn="r" rtl="1"/>
            <a:r>
              <a:rPr lang="fa-IR" dirty="0" smtClean="0"/>
              <a:t> </a:t>
            </a:r>
            <a:r>
              <a:rPr lang="fa-IR" dirty="0"/>
              <a:t>پژوهش در آموزش زبان </a:t>
            </a:r>
            <a:r>
              <a:rPr lang="fa-IR" dirty="0" smtClean="0"/>
              <a:t>فارسی</a:t>
            </a:r>
          </a:p>
          <a:p>
            <a:pPr algn="r" rtl="1"/>
            <a:r>
              <a:rPr lang="fa-IR" dirty="0" smtClean="0"/>
              <a:t> </a:t>
            </a:r>
            <a:r>
              <a:rPr lang="fa-IR" dirty="0"/>
              <a:t>پژوهش در آموزش ادبیات </a:t>
            </a:r>
            <a:r>
              <a:rPr lang="fa-IR" dirty="0" smtClean="0"/>
              <a:t>فارسی </a:t>
            </a:r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آموزش زبان </a:t>
            </a:r>
            <a:r>
              <a:rPr lang="fa-IR" dirty="0" smtClean="0"/>
              <a:t>انگلیسی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25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-6198"/>
            <a:ext cx="7358114" cy="2928958"/>
          </a:xfrm>
        </p:spPr>
        <p:txBody>
          <a:bodyPr>
            <a:noAutofit/>
          </a:bodyPr>
          <a:lstStyle/>
          <a:p>
            <a:pPr algn="ctr"/>
            <a:r>
              <a:rPr lang="fa-IR" sz="4800" dirty="0" smtClean="0">
                <a:solidFill>
                  <a:schemeClr val="accent1">
                    <a:lumMod val="75000"/>
                  </a:schemeClr>
                </a:solidFill>
                <a:cs typeface="B Jadid" pitchFamily="2" charset="-78"/>
              </a:rPr>
              <a:t/>
            </a:r>
            <a:br>
              <a:rPr lang="fa-IR" sz="4800" dirty="0" smtClean="0">
                <a:solidFill>
                  <a:schemeClr val="accent1">
                    <a:lumMod val="75000"/>
                  </a:schemeClr>
                </a:solidFill>
                <a:cs typeface="B Jadid" pitchFamily="2" charset="-78"/>
              </a:rPr>
            </a:br>
            <a:r>
              <a:rPr lang="fa-IR" sz="4800" dirty="0" smtClean="0">
                <a:solidFill>
                  <a:schemeClr val="accent1">
                    <a:lumMod val="75000"/>
                  </a:schemeClr>
                </a:solidFill>
                <a:cs typeface="B Jadid" pitchFamily="2" charset="-78"/>
              </a:rPr>
              <a:t>همایش معاونان آموزشی، پژوهشی و فرهنگی</a:t>
            </a:r>
            <a:br>
              <a:rPr lang="fa-IR" sz="4800" dirty="0" smtClean="0">
                <a:solidFill>
                  <a:schemeClr val="accent1">
                    <a:lumMod val="75000"/>
                  </a:schemeClr>
                </a:solidFill>
                <a:cs typeface="B Jadid" pitchFamily="2" charset="-78"/>
              </a:rPr>
            </a:br>
            <a:r>
              <a:rPr lang="fa-IR" dirty="0" smtClean="0">
                <a:solidFill>
                  <a:schemeClr val="accent1">
                    <a:lumMod val="75000"/>
                  </a:schemeClr>
                </a:solidFill>
                <a:cs typeface="B Jadid" pitchFamily="2" charset="-78"/>
              </a:rPr>
              <a:t/>
            </a:r>
            <a:br>
              <a:rPr lang="fa-IR" dirty="0" smtClean="0">
                <a:solidFill>
                  <a:schemeClr val="accent1">
                    <a:lumMod val="75000"/>
                  </a:schemeClr>
                </a:solidFill>
                <a:cs typeface="B Jadid" pitchFamily="2" charset="-78"/>
              </a:rPr>
            </a:br>
            <a:r>
              <a:rPr lang="fa-IR" sz="3600" dirty="0">
                <a:cs typeface="B Jadid" panose="00000700000000000000" pitchFamily="2" charset="-78"/>
              </a:rPr>
              <a:t>اداره کل نشر و اطلاع‏رسانی</a:t>
            </a:r>
            <a:endParaRPr lang="en-US" sz="6000" dirty="0">
              <a:solidFill>
                <a:schemeClr val="accent1">
                  <a:lumMod val="75000"/>
                </a:schemeClr>
              </a:solidFill>
              <a:cs typeface="B Jadid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92714" y="5554490"/>
            <a:ext cx="3168352" cy="5214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225" y="3039479"/>
            <a:ext cx="4165330" cy="298180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408738" y="6021288"/>
            <a:ext cx="3107478" cy="647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9250" lvl="0" indent="-349250" algn="ctr">
              <a:spcBef>
                <a:spcPts val="1800"/>
              </a:spcBef>
            </a:pPr>
            <a:endParaRPr lang="fa-IR" sz="3200" b="1" dirty="0">
              <a:solidFill>
                <a:srgbClr val="D5BDBE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21743" y="3789040"/>
            <a:ext cx="779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9250" lvl="0" indent="-349250">
              <a:spcBef>
                <a:spcPts val="1800"/>
              </a:spcBef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/>
              </a:rPr>
              <a:t>1396</a:t>
            </a:r>
            <a:endParaRPr lang="fa-I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/>
            <a:r>
              <a:rPr lang="fa-IR" dirty="0"/>
              <a:t>پژوهش در آموزش </a:t>
            </a:r>
            <a:r>
              <a:rPr lang="fa-IR" dirty="0" smtClean="0"/>
              <a:t>فیزیک</a:t>
            </a:r>
            <a:endParaRPr lang="fa-IR" dirty="0"/>
          </a:p>
          <a:p>
            <a:pPr algn="r" rtl="1"/>
            <a:r>
              <a:rPr lang="fa-IR" dirty="0"/>
              <a:t>پژوهش در آموزش علوم </a:t>
            </a:r>
            <a:r>
              <a:rPr lang="fa-IR" dirty="0" smtClean="0"/>
              <a:t>اجتماعی</a:t>
            </a:r>
            <a:endParaRPr lang="fa-IR" dirty="0"/>
          </a:p>
          <a:p>
            <a:pPr algn="r" rtl="1"/>
            <a:r>
              <a:rPr lang="fa-IR" dirty="0"/>
              <a:t>پژوهش در آموزش کودکان </a:t>
            </a:r>
            <a:r>
              <a:rPr lang="fa-IR" dirty="0" smtClean="0"/>
              <a:t>استثنایی</a:t>
            </a:r>
            <a:endParaRPr lang="fa-IR" dirty="0"/>
          </a:p>
          <a:p>
            <a:pPr algn="r" rtl="1"/>
            <a:r>
              <a:rPr lang="fa-IR" dirty="0"/>
              <a:t>پژوهش در آموزش علوم </a:t>
            </a:r>
            <a:r>
              <a:rPr lang="fa-IR" dirty="0" smtClean="0"/>
              <a:t>تجربی</a:t>
            </a:r>
            <a:endParaRPr lang="fa-IR" dirty="0"/>
          </a:p>
          <a:p>
            <a:pPr algn="r" rtl="1"/>
            <a:r>
              <a:rPr lang="fa-IR" dirty="0"/>
              <a:t>پژوهش در آموزش حرفه و فن و </a:t>
            </a:r>
            <a:r>
              <a:rPr lang="fa-IR" dirty="0" smtClean="0"/>
              <a:t>کارآفرینی</a:t>
            </a:r>
            <a:endParaRPr lang="fa-IR" dirty="0"/>
          </a:p>
          <a:p>
            <a:pPr algn="r" rtl="1"/>
            <a:r>
              <a:rPr lang="fa-IR" dirty="0"/>
              <a:t> پژوهش در آموزش و پرورش </a:t>
            </a:r>
            <a:r>
              <a:rPr lang="fa-IR" dirty="0" smtClean="0"/>
              <a:t>ابتدایی</a:t>
            </a:r>
            <a:endParaRPr lang="fa-IR" dirty="0"/>
          </a:p>
          <a:p>
            <a:pPr algn="r" rtl="1"/>
            <a:r>
              <a:rPr lang="fa-IR" dirty="0"/>
              <a:t> پژوهش در آموزش تربیت بدنی</a:t>
            </a:r>
            <a:r>
              <a:rPr lang="fa-IR" dirty="0" smtClean="0"/>
              <a:t>،</a:t>
            </a:r>
          </a:p>
          <a:p>
            <a:pPr algn="r" rtl="1"/>
            <a:r>
              <a:rPr lang="fa-IR" dirty="0" smtClean="0"/>
              <a:t> </a:t>
            </a:r>
            <a:r>
              <a:rPr lang="fa-IR" dirty="0"/>
              <a:t>پژوهش در آموزش هنر، </a:t>
            </a:r>
            <a:endParaRPr lang="fa-IR" dirty="0" smtClean="0"/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آموزش زبان و ادبیات عرب، </a:t>
            </a:r>
            <a:endParaRPr lang="fa-IR" dirty="0" smtClean="0"/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آموزش ریاضی، </a:t>
            </a:r>
            <a:endParaRPr lang="fa-IR" dirty="0" smtClean="0"/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تربیت اسلامی </a:t>
            </a:r>
            <a:endParaRPr lang="fa-IR" dirty="0" smtClean="0"/>
          </a:p>
          <a:p>
            <a:pPr algn="r" rtl="1"/>
            <a:r>
              <a:rPr lang="fa-IR" dirty="0" smtClean="0"/>
              <a:t>پژوهش </a:t>
            </a:r>
            <a:r>
              <a:rPr lang="fa-IR" dirty="0"/>
              <a:t>در دیگر حوزه های یادگیری ...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36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/>
              <a:t>پژوهش در </a:t>
            </a:r>
            <a:r>
              <a:rPr lang="fa-IR" dirty="0" smtClean="0"/>
              <a:t>صلاحیت های معلمی </a:t>
            </a:r>
          </a:p>
          <a:p>
            <a:pPr algn="r" rtl="1"/>
            <a:r>
              <a:rPr lang="fa-IR" dirty="0" smtClean="0"/>
              <a:t>کارورزی </a:t>
            </a:r>
          </a:p>
          <a:p>
            <a:pPr algn="r" rtl="1"/>
            <a:r>
              <a:rPr lang="fa-IR" dirty="0" smtClean="0"/>
              <a:t> </a:t>
            </a:r>
            <a:r>
              <a:rPr lang="fa-IR" dirty="0"/>
              <a:t>تجربه های معلمی، فناوری </a:t>
            </a:r>
            <a:r>
              <a:rPr lang="fa-IR" dirty="0" smtClean="0"/>
              <a:t>آموزشی </a:t>
            </a:r>
          </a:p>
          <a:p>
            <a:pPr algn="r" rtl="1"/>
            <a:r>
              <a:rPr lang="fa-IR" dirty="0" smtClean="0"/>
              <a:t> </a:t>
            </a:r>
            <a:r>
              <a:rPr lang="fa-IR" dirty="0"/>
              <a:t>نوآوری¬های </a:t>
            </a:r>
            <a:r>
              <a:rPr lang="fa-IR" dirty="0" smtClean="0"/>
              <a:t>معلمان </a:t>
            </a:r>
          </a:p>
          <a:p>
            <a:pPr algn="r" rtl="1"/>
            <a:r>
              <a:rPr lang="fa-IR" dirty="0" smtClean="0"/>
              <a:t> </a:t>
            </a:r>
            <a:r>
              <a:rPr lang="fa-IR" dirty="0"/>
              <a:t>معلم پژوهنده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3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600" dirty="0" smtClean="0">
                <a:cs typeface="B Traffic" pitchFamily="2" charset="-78"/>
              </a:rPr>
              <a:t>1- سیاست های انتشارات دانشگاه</a:t>
            </a:r>
          </a:p>
          <a:p>
            <a:pPr algn="r"/>
            <a:r>
              <a:rPr lang="fa-IR" sz="3600" dirty="0" smtClean="0">
                <a:cs typeface="B Traffic" pitchFamily="2" charset="-78"/>
              </a:rPr>
              <a:t>2- تعداد آثار چاپ شده</a:t>
            </a:r>
          </a:p>
          <a:p>
            <a:pPr algn="r"/>
            <a:r>
              <a:rPr lang="fa-IR" sz="3600" dirty="0" smtClean="0">
                <a:cs typeface="B Traffic" pitchFamily="2" charset="-78"/>
              </a:rPr>
              <a:t>3-تعداد آثار در دست انتشار</a:t>
            </a:r>
            <a:endParaRPr lang="en-US" sz="3600" dirty="0">
              <a:cs typeface="B Traffic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5400" dirty="0" smtClean="0">
                <a:cs typeface="2  Titr" pitchFamily="2" charset="-78"/>
              </a:rPr>
              <a:t>اداره انتشارت</a:t>
            </a:r>
            <a:endParaRPr lang="en-US" sz="5400" dirty="0">
              <a:cs typeface="2  Titr" pitchFamily="2" charset="-7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857496"/>
            <a:ext cx="5383354" cy="301467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600" dirty="0" smtClean="0">
                <a:cs typeface="2  Titr" pitchFamily="2" charset="-78"/>
              </a:rPr>
              <a:t>از صبر و حوصله شما </a:t>
            </a:r>
            <a:r>
              <a:rPr lang="fa-IR" sz="3600" dirty="0" smtClean="0">
                <a:cs typeface="2  Titr" pitchFamily="2" charset="-78"/>
              </a:rPr>
              <a:t>سپاسگزارم</a:t>
            </a:r>
            <a:endParaRPr lang="en-US" sz="3600" dirty="0">
              <a:cs typeface="2  Titr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980728"/>
          </a:xfrm>
        </p:spPr>
        <p:txBody>
          <a:bodyPr>
            <a:normAutofit/>
          </a:bodyPr>
          <a:lstStyle/>
          <a:p>
            <a:pPr algn="ctr"/>
            <a:r>
              <a:rPr lang="fa-IR" sz="4000" dirty="0">
                <a:solidFill>
                  <a:schemeClr val="accent2">
                    <a:lumMod val="50000"/>
                  </a:schemeClr>
                </a:solidFill>
                <a:cs typeface="B Jadid" pitchFamily="2" charset="-78"/>
              </a:rPr>
              <a:t>فعالیت‏های اداره کتابخانه‏</a:t>
            </a:r>
            <a:r>
              <a:rPr lang="fa-IR" sz="4000" dirty="0" smtClean="0">
                <a:solidFill>
                  <a:schemeClr val="accent2">
                    <a:lumMod val="50000"/>
                  </a:schemeClr>
                </a:solidFill>
                <a:cs typeface="B Jadid" pitchFamily="2" charset="-78"/>
              </a:rPr>
              <a:t>ها</a:t>
            </a:r>
            <a:endParaRPr lang="fa-IR" sz="4000" dirty="0">
              <a:solidFill>
                <a:schemeClr val="accent2">
                  <a:lumMod val="50000"/>
                </a:schemeClr>
              </a:solidFill>
              <a:cs typeface="B Jadid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39752" y="1556792"/>
            <a:ext cx="6120680" cy="5301208"/>
          </a:xfrm>
        </p:spPr>
        <p:txBody>
          <a:bodyPr>
            <a:normAutofit fontScale="85000" lnSpcReduction="20000"/>
          </a:bodyPr>
          <a:lstStyle/>
          <a:p>
            <a:pPr>
              <a:buBlip>
                <a:blip r:embed="rId2"/>
              </a:buBlip>
            </a:pPr>
            <a:r>
              <a:rPr lang="fa-IR" dirty="0">
                <a:solidFill>
                  <a:schemeClr val="tx2">
                    <a:lumMod val="50000"/>
                  </a:schemeClr>
                </a:solidFill>
                <a:cs typeface="B Jadid" pitchFamily="2" charset="-78"/>
              </a:rPr>
              <a:t>خرید متمرکز کتاب‌های </a:t>
            </a:r>
            <a:r>
              <a:rPr lang="fa-IR" dirty="0" smtClean="0">
                <a:solidFill>
                  <a:schemeClr val="tx2">
                    <a:lumMod val="50000"/>
                  </a:schemeClr>
                </a:solidFill>
                <a:cs typeface="B Jadid" pitchFamily="2" charset="-78"/>
              </a:rPr>
              <a:t>فارسی</a:t>
            </a:r>
            <a:endParaRPr lang="en-US" dirty="0" smtClean="0">
              <a:solidFill>
                <a:schemeClr val="tx2">
                  <a:lumMod val="50000"/>
                </a:schemeClr>
              </a:solidFill>
              <a:cs typeface="B Jadid" pitchFamily="2" charset="-78"/>
            </a:endParaRPr>
          </a:p>
          <a:p>
            <a:pPr marL="0" indent="0"/>
            <a:endParaRPr lang="en-US" sz="1100" dirty="0" smtClean="0">
              <a:cs typeface="B Jadid" pitchFamily="2" charset="-78"/>
            </a:endParaRPr>
          </a:p>
          <a:p>
            <a:pPr lvl="0">
              <a:lnSpc>
                <a:spcPct val="120000"/>
              </a:lnSpc>
              <a:buClr>
                <a:schemeClr val="accent1">
                  <a:lumMod val="50000"/>
                </a:schemeClr>
              </a:buClr>
              <a:buSzTx/>
              <a:buFont typeface="Wingdings" panose="05000000000000000000" pitchFamily="2" charset="2"/>
              <a:buChar char="§"/>
            </a:pP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خرید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کتاب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برای کلیه پردیس‌ها و واحدهای تابعة دانشگاه با اعتبار 720 میلیون تومان و ارسال آن‌ها به کتابخانه‌ها که در نیمه مرداد ماه پایان خواهد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پذیرفت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(جهت تسویه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حساب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cs typeface="+mj-cs"/>
              </a:rPr>
              <a:t>‌ه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ای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مالی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لازم است فرم‌های اعلام وصول هر چه سریع‌تر به معاونت پژوهشی ارسال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+mj-cs"/>
              </a:rPr>
              <a:t>گردد).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  <a:latin typeface="Calibri"/>
              <a:cs typeface="+mj-cs"/>
            </a:endParaRP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50000"/>
                </a:schemeClr>
              </a:buClr>
              <a:buSzTx/>
            </a:pPr>
            <a:endParaRPr lang="fa-IR" dirty="0">
              <a:cs typeface="B Jadid" pitchFamily="2" charset="-78"/>
            </a:endParaRPr>
          </a:p>
          <a:p>
            <a:pPr>
              <a:buBlip>
                <a:blip r:embed="rId2"/>
              </a:buBlip>
            </a:pPr>
            <a:r>
              <a:rPr lang="fa-IR" dirty="0">
                <a:solidFill>
                  <a:schemeClr val="tx2">
                    <a:lumMod val="50000"/>
                  </a:schemeClr>
                </a:solidFill>
                <a:cs typeface="B Jadid" pitchFamily="2" charset="-78"/>
              </a:rPr>
              <a:t>استقرار کامل سامانه یکپارچه کتابخانه‌های دانشگاه فرهنگیان (سیمرغ</a:t>
            </a:r>
            <a:r>
              <a:rPr lang="fa-IR" dirty="0" smtClean="0">
                <a:solidFill>
                  <a:schemeClr val="tx2">
                    <a:lumMod val="50000"/>
                  </a:schemeClr>
                </a:solidFill>
                <a:cs typeface="B Jadid" pitchFamily="2" charset="-78"/>
              </a:rPr>
              <a:t>)</a:t>
            </a:r>
            <a:endParaRPr lang="fa-IR" sz="500" dirty="0" smtClean="0">
              <a:solidFill>
                <a:schemeClr val="tx2">
                  <a:lumMod val="50000"/>
                </a:schemeClr>
              </a:solidFill>
              <a:cs typeface="B Jadid" pitchFamily="2" charset="-78"/>
            </a:endParaRPr>
          </a:p>
          <a:p>
            <a:pPr marL="0" indent="0"/>
            <a:endParaRPr lang="en-US" sz="600" dirty="0" smtClean="0">
              <a:solidFill>
                <a:schemeClr val="tx2">
                  <a:lumMod val="50000"/>
                </a:schemeClr>
              </a:solidFill>
              <a:cs typeface="B Jadid" pitchFamily="2" charset="-78"/>
            </a:endParaRPr>
          </a:p>
          <a:p>
            <a:pPr marL="0" indent="0"/>
            <a:endParaRPr lang="en-US" sz="1100" dirty="0" smtClean="0">
              <a:cs typeface="B Jadid" pitchFamily="2" charset="-78"/>
            </a:endParaRPr>
          </a:p>
          <a:p>
            <a:pPr lvl="0">
              <a:lnSpc>
                <a:spcPct val="110000"/>
              </a:lnSpc>
              <a:buClr>
                <a:schemeClr val="accent1">
                  <a:lumMod val="50000"/>
                </a:schemeClr>
              </a:buClr>
              <a:buSzTx/>
              <a:buFont typeface="Wingdings" panose="05000000000000000000" pitchFamily="2" charset="2"/>
              <a:buChar char="§"/>
            </a:pP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کلیه کتابخانه‌ها کد کاربری و رمز عبور ورود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اطلاعات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به سامانه کتابخانه را دریافت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نموده‌اند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و طبق بخشنامه ارسال شده به مدیران استانی، ضروری است استقرار سامانه در تمامی کتابخانه‏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ها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تا پایان آذر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1396 به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اتمام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رسد.</a:t>
            </a:r>
            <a:endParaRPr lang="fa-IR" sz="1000" dirty="0">
              <a:solidFill>
                <a:schemeClr val="bg2">
                  <a:lumMod val="10000"/>
                </a:schemeClr>
              </a:solidFill>
              <a:latin typeface="Calibri"/>
              <a:cs typeface="B Nazanin" panose="00000400000000000000" pitchFamily="2" charset="-78"/>
            </a:endParaRPr>
          </a:p>
          <a:p>
            <a:pPr marL="0" lvl="0" indent="0">
              <a:lnSpc>
                <a:spcPct val="90000"/>
              </a:lnSpc>
              <a:spcBef>
                <a:spcPts val="1000"/>
              </a:spcBef>
              <a:buClr>
                <a:schemeClr val="accent1">
                  <a:lumMod val="50000"/>
                </a:schemeClr>
              </a:buClr>
              <a:buSzTx/>
            </a:pPr>
            <a:endParaRPr lang="en-US" sz="600" dirty="0" smtClean="0">
              <a:solidFill>
                <a:schemeClr val="bg2">
                  <a:lumMod val="10000"/>
                </a:schemeClr>
              </a:solidFill>
              <a:latin typeface="Calibri"/>
              <a:cs typeface="B Nazanin" panose="00000400000000000000" pitchFamily="2" charset="-78"/>
            </a:endParaRPr>
          </a:p>
          <a:p>
            <a:pPr lvl="0">
              <a:lnSpc>
                <a:spcPct val="120000"/>
              </a:lnSpc>
              <a:buClr>
                <a:schemeClr val="accent1">
                  <a:lumMod val="50000"/>
                </a:schemeClr>
              </a:buClr>
              <a:buSzTx/>
              <a:buFont typeface="Wingdings" panose="05000000000000000000" pitchFamily="2" charset="2"/>
              <a:buChar char="§"/>
            </a:pP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معاونت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پژوهشی به منظور سرعت‏بخشی در روند سازماندهی منابع فارسی در سامانه کتابخانه‏ها، تمهیداتی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از جمله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عقد قرارداد برای برون‌سپاری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فهرست‏نویسی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منابع کتابخانه‏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ها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در نظر گرفته است. بدین منظور، برای دستیابی به اطلاعات مستند موجود در کتابخانه‏ها دو بخشنامه ارسال شده است که درخواست می‌شود تا موعد مقرر پاسخ آن به معاونت پژوهشی سازمان مرکزی ارسال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گردد.</a:t>
            </a:r>
            <a:endParaRPr lang="fa-IR" sz="2000" dirty="0">
              <a:solidFill>
                <a:schemeClr val="bg2">
                  <a:lumMod val="10000"/>
                </a:schemeClr>
              </a:solidFill>
              <a:latin typeface="Calibri"/>
              <a:cs typeface="B Nazanin" panose="00000400000000000000" pitchFamily="2" charset="-78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dirty="0" smtClean="0">
              <a:cs typeface="B Jadid" pitchFamily="2" charset="-78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a-IR" dirty="0">
              <a:cs typeface="B Jadid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81578" y="3330450"/>
            <a:ext cx="180843" cy="19709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316" y="260648"/>
            <a:ext cx="7467600" cy="1143000"/>
          </a:xfr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rgbClr val="79498D"/>
              </a:buClr>
              <a:buSzPct val="70000"/>
              <a:buBlip>
                <a:blip r:embed="rId2"/>
              </a:buBlip>
            </a:pPr>
            <a:r>
              <a:rPr lang="fa-IR" sz="2000" b="0" i="0" cap="none" dirty="0">
                <a:solidFill>
                  <a:srgbClr val="4062E3">
                    <a:lumMod val="50000"/>
                  </a:srgbClr>
                </a:solidFill>
                <a:effectLst/>
                <a:cs typeface="B Jadid" pitchFamily="2" charset="-78"/>
              </a:rPr>
              <a:t>دسترسی رایگان به پایگاه‏های اطلاعاتی خارجی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19872" y="1772816"/>
            <a:ext cx="4868044" cy="4688026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  <a:buClr>
                <a:schemeClr val="accent1">
                  <a:lumMod val="50000"/>
                </a:schemeClr>
              </a:buClr>
              <a:buSzTx/>
              <a:buFont typeface="Wingdings" panose="05000000000000000000" pitchFamily="2" charset="2"/>
              <a:buChar char="§"/>
            </a:pP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به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منظور دسترسی به پایگاه­های اطلاعاتی تمام متن لاتین، تفاهم‏نامه­ای با پژوهشگاه ارتباطات و فناوری اطلاعات منعقد گردید. طبق این تفاهم‏نامه مقرر شد تا به صورت آزمایشی و برای نیازسنجی از کمیت درخواست­های اعضای محترم هیات علمی و دانشجویان تحصیلات تکمیلی و سایر دانشجویان و کارکنان دانشگاه که دارای پست الکترونیکی سازمانی از طرف دانشگاه فرهنگیان هستند، کلیة درخواست‌های تأمین مقاله، کتاب و پایان­نامة غیر فارسی از طریق پست الکترونیکی به آدرس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lib@itrc.ac.ir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و به نام آقای بذرافشان ارسال گردد. دوره‏های آموزشی نحوه استفاده از این پایگاه‏ها در همایش‏های معاونت پژوهشی از جمله چهارمین همایش کارشناسان </a:t>
            </a:r>
            <a:r>
              <a:rPr lang="fa-IR" sz="2000" dirty="0" smtClean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کتابخانه‏ها </a:t>
            </a:r>
            <a:r>
              <a:rPr lang="fa-IR" sz="2000" dirty="0">
                <a:solidFill>
                  <a:schemeClr val="bg2">
                    <a:lumMod val="10000"/>
                  </a:schemeClr>
                </a:solidFill>
                <a:latin typeface="Calibri"/>
                <a:cs typeface="B Nazanin" panose="00000400000000000000" pitchFamily="2" charset="-78"/>
              </a:rPr>
              <a:t>برگزار خواهد شد.</a:t>
            </a:r>
          </a:p>
        </p:txBody>
      </p:sp>
      <p:pic>
        <p:nvPicPr>
          <p:cNvPr id="1026" name="Picture 2" descr="Image result for ‫کتابخانه پایگاه های اطلاعاتی خارجی‬‎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476672" y="2060847"/>
            <a:ext cx="6408713" cy="28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4853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53414"/>
            <a:ext cx="5616624" cy="1143000"/>
          </a:xfrm>
        </p:spPr>
        <p:txBody>
          <a:bodyPr>
            <a:normAutofit/>
          </a:bodyPr>
          <a:lstStyle/>
          <a:p>
            <a:pPr marL="274320" lvl="0" indent="-274320" algn="just">
              <a:spcBef>
                <a:spcPts val="600"/>
              </a:spcBef>
              <a:buClr>
                <a:srgbClr val="79498D"/>
              </a:buClr>
              <a:buSzPct val="70000"/>
              <a:buBlip>
                <a:blip r:embed="rId2"/>
              </a:buBlip>
            </a:pPr>
            <a:r>
              <a:rPr lang="fa-IR" sz="2400" b="0" i="0" cap="none" dirty="0">
                <a:solidFill>
                  <a:srgbClr val="4062E3">
                    <a:lumMod val="50000"/>
                  </a:srgbClr>
                </a:solidFill>
                <a:effectLst/>
                <a:cs typeface="B Jadid" pitchFamily="2" charset="-78"/>
              </a:rPr>
              <a:t>استانداردسازی و بهسازی کتابخانه‌ها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16596" y="2060848"/>
            <a:ext cx="6308204" cy="4688026"/>
          </a:xfrm>
        </p:spPr>
        <p:txBody>
          <a:bodyPr/>
          <a:lstStyle/>
          <a:p>
            <a:pPr marL="342900" lvl="0" indent="-3429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fa-IR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تدوین </a:t>
            </a:r>
            <a:r>
              <a:rPr lang="fa-IR" b="1" i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آیین‌نامه‏ها و </a:t>
            </a:r>
            <a:r>
              <a:rPr lang="fa-IR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دستورالعمل‌ها</a:t>
            </a:r>
          </a:p>
          <a:p>
            <a:pPr lvl="0">
              <a:buClr>
                <a:srgbClr val="79498D"/>
              </a:buClr>
            </a:pPr>
            <a:endParaRPr lang="fa-IR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fa-IR" b="1" i="1" u="sng" cap="smal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تدوین </a:t>
            </a:r>
            <a:r>
              <a:rPr lang="fa-IR" b="1" i="1" u="sng" cap="smal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برنامه راهبردی کتابخانه‏های </a:t>
            </a:r>
            <a:r>
              <a:rPr lang="fa-IR" b="1" i="1" u="sng" cap="small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دانشگاه</a:t>
            </a:r>
          </a:p>
          <a:p>
            <a:pPr lvl="0">
              <a:buClr>
                <a:srgbClr val="79498D"/>
              </a:buClr>
            </a:pPr>
            <a:endParaRPr lang="fa-IR" sz="500" b="1" i="1" u="sng" cap="small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Clr>
                <a:srgbClr val="79498D"/>
              </a:buClr>
            </a:pPr>
            <a:endParaRPr lang="fa-IR" sz="500" dirty="0">
              <a:solidFill>
                <a:schemeClr val="bg2">
                  <a:lumMod val="10000"/>
                </a:schemeClr>
              </a:solidFill>
            </a:endParaRPr>
          </a:p>
          <a:p>
            <a:pPr marL="457200" lvl="0" indent="-457200">
              <a:buClr>
                <a:srgbClr val="79498D"/>
              </a:buClr>
              <a:buFontTx/>
              <a:buAutoNum type="arabicPeriod"/>
            </a:pPr>
            <a:r>
              <a:rPr lang="fa-IR" dirty="0">
                <a:solidFill>
                  <a:schemeClr val="bg2">
                    <a:lumMod val="10000"/>
                  </a:schemeClr>
                </a:solidFill>
              </a:rPr>
              <a:t>آیین‌نامه وجین منابع کتابخانه‌ای (تدوین شده و در شورای معاونت پژوهشی در حال طرح می‌باشد)</a:t>
            </a:r>
          </a:p>
          <a:p>
            <a:pPr marL="457200" lvl="0" indent="-457200">
              <a:buClr>
                <a:srgbClr val="79498D"/>
              </a:buClr>
              <a:buFontTx/>
              <a:buAutoNum type="arabicPeriod"/>
            </a:pPr>
            <a:r>
              <a:rPr lang="fa-IR" dirty="0">
                <a:solidFill>
                  <a:schemeClr val="bg2">
                    <a:lumMod val="10000"/>
                  </a:schemeClr>
                </a:solidFill>
              </a:rPr>
              <a:t>آیین‌نامه امانت منابع کتابخانه‌ای (در حال تدوین)</a:t>
            </a:r>
          </a:p>
          <a:p>
            <a:pPr marL="457200" lvl="0" indent="-457200">
              <a:buClr>
                <a:srgbClr val="79498D"/>
              </a:buClr>
              <a:buFontTx/>
              <a:buAutoNum type="arabicPeriod"/>
            </a:pPr>
            <a:r>
              <a:rPr lang="fa-IR" dirty="0">
                <a:solidFill>
                  <a:schemeClr val="bg2">
                    <a:lumMod val="10000"/>
                  </a:schemeClr>
                </a:solidFill>
              </a:rPr>
              <a:t>آیین‏نامه مجموعه‌سازی منابع کتابخانه‌ای شامل انتخاب، </a:t>
            </a:r>
            <a:r>
              <a:rPr lang="fa-IR" dirty="0" smtClean="0">
                <a:solidFill>
                  <a:schemeClr val="bg2">
                    <a:lumMod val="10000"/>
                  </a:schemeClr>
                </a:solidFill>
              </a:rPr>
              <a:t>خرید و </a:t>
            </a:r>
            <a:r>
              <a:rPr lang="fa-IR" dirty="0">
                <a:solidFill>
                  <a:schemeClr val="bg2">
                    <a:lumMod val="10000"/>
                  </a:schemeClr>
                </a:solidFill>
              </a:rPr>
              <a:t>فهرست‏نویسی در حال انجام است.</a:t>
            </a:r>
          </a:p>
          <a:p>
            <a:pPr marL="457200" lvl="0" indent="-457200">
              <a:buClr>
                <a:srgbClr val="79498D"/>
              </a:buClr>
              <a:buFontTx/>
              <a:buAutoNum type="arabicPeriod"/>
            </a:pPr>
            <a:r>
              <a:rPr lang="fa-IR" dirty="0">
                <a:solidFill>
                  <a:schemeClr val="bg2">
                    <a:lumMod val="10000"/>
                  </a:schemeClr>
                </a:solidFill>
              </a:rPr>
              <a:t>برگزاری چهارمین همایش کارشناسان کتابخانه‏ها در مرداد </a:t>
            </a:r>
            <a:r>
              <a:rPr lang="fa-IR" dirty="0" smtClean="0">
                <a:solidFill>
                  <a:schemeClr val="bg2">
                    <a:lumMod val="10000"/>
                  </a:schemeClr>
                </a:solidFill>
              </a:rPr>
              <a:t>ماه</a:t>
            </a:r>
            <a:endParaRPr lang="fa-IR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2376264" cy="2291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7627"/>
            <a:ext cx="7621960" cy="1575048"/>
          </a:xfrm>
        </p:spPr>
        <p:txBody>
          <a:bodyPr>
            <a:normAutofit/>
          </a:bodyPr>
          <a:lstStyle/>
          <a:p>
            <a:pPr algn="ctr"/>
            <a:r>
              <a:rPr lang="fa-IR" sz="3100" dirty="0" smtClean="0">
                <a:solidFill>
                  <a:schemeClr val="accent1">
                    <a:lumMod val="50000"/>
                  </a:schemeClr>
                </a:solidFill>
                <a:effectLst/>
                <a:cs typeface="B Jadid" panose="00000700000000000000" pitchFamily="2" charset="-78"/>
              </a:rPr>
              <a:t>انتظارات معاونت پژوهشی از مدیران استان‏ها</a:t>
            </a:r>
            <a:r>
              <a:rPr lang="fa-IR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fa-IR" dirty="0">
                <a:solidFill>
                  <a:schemeClr val="accent1">
                    <a:lumMod val="50000"/>
                  </a:schemeClr>
                </a:solidFill>
              </a:rPr>
            </a:b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36812" y="1680258"/>
            <a:ext cx="6747520" cy="5061176"/>
          </a:xfrm>
        </p:spPr>
        <p:txBody>
          <a:bodyPr>
            <a:normAutofit lnSpcReduction="10000"/>
          </a:bodyPr>
          <a:lstStyle/>
          <a:p>
            <a:pPr lvl="0">
              <a:buClr>
                <a:schemeClr val="accent1">
                  <a:lumMod val="50000"/>
                </a:schemeClr>
              </a:buClr>
              <a:buSzTx/>
              <a:buFont typeface="Wingdings" panose="05000000000000000000" pitchFamily="2" charset="2"/>
              <a:buChar char="q"/>
            </a:pPr>
            <a:r>
              <a:rPr lang="fa-IR" sz="2000" dirty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مدیریت پردیس‌های استانی گزارشات را به موقع به معاونت پژوهشی ارسال </a:t>
            </a:r>
            <a:r>
              <a:rPr lang="fa-IR" sz="2000" dirty="0" smtClean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نمایند.</a:t>
            </a:r>
          </a:p>
          <a:p>
            <a:pPr marL="0" lvl="0" indent="0">
              <a:buClr>
                <a:schemeClr val="accent1">
                  <a:lumMod val="50000"/>
                </a:schemeClr>
              </a:buClr>
              <a:buSzTx/>
            </a:pPr>
            <a:endParaRPr lang="fa-IR" sz="2000" dirty="0" smtClean="0">
              <a:solidFill>
                <a:schemeClr val="tx2">
                  <a:lumMod val="50000"/>
                </a:schemeClr>
              </a:solidFill>
              <a:latin typeface="Calibri"/>
              <a:cs typeface="B Nazanin" panose="00000400000000000000" pitchFamily="2" charset="-78"/>
            </a:endParaRPr>
          </a:p>
          <a:p>
            <a:pPr lvl="0">
              <a:buClr>
                <a:schemeClr val="accent1">
                  <a:lumMod val="50000"/>
                </a:schemeClr>
              </a:buClr>
              <a:buSzTx/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گزارش </a:t>
            </a:r>
            <a:r>
              <a:rPr lang="fa-IR" sz="2000" dirty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نحوه هزینه‏کرد اعتبارات پژوهشی سال 1395 برای تجهیز کتابخانه‏ها با معیار صرف تمامی اعتبار تخصیص یافته به کتابخانه‏ها  و پرهیز از خرید لوازم غیر مرتبط در کتابخانه‏ها به صورتی که کلیه بودجه‏های در نظر گرفته شده برای تجهیز آن‏ها هزینه </a:t>
            </a:r>
            <a:r>
              <a:rPr lang="fa-IR" sz="2000" dirty="0" smtClean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شود.</a:t>
            </a:r>
          </a:p>
          <a:p>
            <a:pPr marL="0" lvl="0" indent="0">
              <a:buClr>
                <a:schemeClr val="accent1">
                  <a:lumMod val="50000"/>
                </a:schemeClr>
              </a:buClr>
              <a:buSzTx/>
            </a:pPr>
            <a:endParaRPr lang="fa-IR" sz="2000" dirty="0" smtClean="0">
              <a:solidFill>
                <a:schemeClr val="tx2">
                  <a:lumMod val="50000"/>
                </a:schemeClr>
              </a:solidFill>
              <a:latin typeface="Calibri"/>
              <a:cs typeface="B Nazanin" panose="00000400000000000000" pitchFamily="2" charset="-78"/>
            </a:endParaRPr>
          </a:p>
          <a:p>
            <a:pPr lvl="0">
              <a:buClr>
                <a:schemeClr val="accent1">
                  <a:lumMod val="50000"/>
                </a:schemeClr>
              </a:buClr>
              <a:buSzTx/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اطلاع</a:t>
            </a:r>
            <a:r>
              <a:rPr lang="fa-IR" sz="2000" dirty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‏رسانی به موقع کلیه بخشنامه‏های معاونت پژوهشی به کارشناسان مرتبط با حوزه عملکردی، از جمله بخشنامه‏های بهسازی کتابخانه‏ها، نحوه هزینه‏کرد اعتبارات پژوهشی در کتابخانه‏ها، ارایه اطلاعات سازماندهی کتابخانه‏ها و ... اجرایی کردن بخشنامه‏هایی که اخیراً به عنوان بهسازی و استانداردسازی در کتابخانه‏ها تدوین شده </a:t>
            </a:r>
            <a:r>
              <a:rPr lang="fa-IR" sz="2000" dirty="0" smtClean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است.</a:t>
            </a:r>
          </a:p>
          <a:p>
            <a:pPr marL="0" lvl="0" indent="0">
              <a:buClr>
                <a:schemeClr val="accent1">
                  <a:lumMod val="50000"/>
                </a:schemeClr>
              </a:buClr>
              <a:buSzTx/>
            </a:pPr>
            <a:endParaRPr lang="fa-IR" sz="2000" dirty="0" smtClean="0">
              <a:solidFill>
                <a:schemeClr val="tx2">
                  <a:lumMod val="50000"/>
                </a:schemeClr>
              </a:solidFill>
              <a:latin typeface="Calibri"/>
              <a:cs typeface="B Nazanin" panose="00000400000000000000" pitchFamily="2" charset="-78"/>
            </a:endParaRPr>
          </a:p>
          <a:p>
            <a:pPr lvl="0">
              <a:buClr>
                <a:schemeClr val="accent1">
                  <a:lumMod val="50000"/>
                </a:schemeClr>
              </a:buClr>
              <a:buSzTx/>
              <a:buFont typeface="Wingdings" panose="05000000000000000000" pitchFamily="2" charset="2"/>
              <a:buChar char="q"/>
            </a:pPr>
            <a:r>
              <a:rPr lang="fa-IR" sz="2000" dirty="0" smtClean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توجه </a:t>
            </a:r>
            <a:r>
              <a:rPr lang="fa-IR" sz="2000" dirty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به کارشناسان کتابخانه و ارتقای هویت شغلی آنان برای ارتقای ارایه خدمات در کتابخانه‏ها</a:t>
            </a:r>
            <a:r>
              <a:rPr lang="fa-IR" sz="2000" dirty="0" smtClean="0">
                <a:solidFill>
                  <a:schemeClr val="tx2">
                    <a:lumMod val="50000"/>
                  </a:schemeClr>
                </a:solidFill>
                <a:latin typeface="Calibri"/>
                <a:cs typeface="B Nazanin" panose="00000400000000000000" pitchFamily="2" charset="-78"/>
              </a:rPr>
              <a:t>.</a:t>
            </a:r>
            <a:endParaRPr lang="fa-IR" sz="2000" dirty="0">
              <a:solidFill>
                <a:schemeClr val="tx2">
                  <a:lumMod val="50000"/>
                </a:schemeClr>
              </a:solidFill>
              <a:latin typeface="Calibri"/>
              <a:cs typeface="B Nazanin" panose="00000400000000000000" pitchFamily="2" charset="-78"/>
            </a:endParaRPr>
          </a:p>
        </p:txBody>
      </p:sp>
      <p:pic>
        <p:nvPicPr>
          <p:cNvPr id="3078" name="Picture 6" descr="Image result for ‫توجه‬‎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2" y="178104"/>
            <a:ext cx="1187624" cy="120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159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11" y="24867"/>
            <a:ext cx="7467600" cy="1143000"/>
          </a:xfrm>
        </p:spPr>
        <p:txBody>
          <a:bodyPr/>
          <a:lstStyle/>
          <a:p>
            <a:r>
              <a:rPr lang="fa-IR" sz="3200" b="0" i="0" cap="none" dirty="0">
                <a:solidFill>
                  <a:schemeClr val="accent1">
                    <a:lumMod val="50000"/>
                  </a:schemeClr>
                </a:solidFill>
                <a:effectLst/>
                <a:latin typeface="Calibri Light"/>
                <a:cs typeface="B Jadid" panose="00000700000000000000" pitchFamily="2" charset="-78"/>
              </a:rPr>
              <a:t>جدول گزارش هزینه‌های تجهیزات </a:t>
            </a:r>
            <a:r>
              <a:rPr lang="fa-IR" sz="3200" b="0" i="0" cap="none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 Light"/>
                <a:cs typeface="B Jadid" panose="00000700000000000000" pitchFamily="2" charset="-78"/>
              </a:rPr>
              <a:t>1395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B Jadid" pitchFamily="2" charset="-78"/>
            </a:endParaRPr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50385513"/>
              </p:ext>
            </p:extLst>
          </p:nvPr>
        </p:nvGraphicFramePr>
        <p:xfrm>
          <a:off x="179511" y="1412776"/>
          <a:ext cx="8603807" cy="5120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407"/>
                <a:gridCol w="1299297"/>
                <a:gridCol w="1379699"/>
                <a:gridCol w="717458"/>
                <a:gridCol w="1286137"/>
                <a:gridCol w="1012853"/>
                <a:gridCol w="1195266"/>
                <a:gridCol w="68869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مبلغ هزینه شده</a:t>
                      </a:r>
                      <a:endParaRPr lang="en-US" sz="18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مبلغ تخصیص</a:t>
                      </a:r>
                      <a:r>
                        <a:rPr lang="fa-IR" sz="18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 یافته</a:t>
                      </a:r>
                      <a:endParaRPr lang="en-US" sz="18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8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استان</a:t>
                      </a:r>
                      <a:endParaRPr lang="en-US" sz="18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ردیف</a:t>
                      </a:r>
                      <a:endParaRPr lang="en-US" sz="18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مبلغ هزینه شده</a:t>
                      </a:r>
                      <a:endParaRPr lang="en-US" sz="18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مبلغ تخصیص</a:t>
                      </a:r>
                      <a:r>
                        <a:rPr lang="fa-IR" sz="1800" b="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 یافته</a:t>
                      </a:r>
                      <a:endParaRPr lang="en-US" sz="18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8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استان</a:t>
                      </a:r>
                      <a:endParaRPr lang="en-US" sz="18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ردیف</a:t>
                      </a:r>
                      <a:endParaRPr lang="en-US" sz="18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308750000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450000000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اردبیل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10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Lotus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233000000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زنجان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1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58600000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البرز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11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Lotus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50900000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500000000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سمنان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2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58541000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200000000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ایلام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12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Lotus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31800000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400000000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سیستان </a:t>
                      </a: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و بلوچستان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Lotus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3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240000000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500000000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آذربایجان شرقی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13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Lotus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183000000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550000000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فارس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4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900000000</a:t>
                      </a:r>
                      <a:endParaRPr lang="en-US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900000000</a:t>
                      </a:r>
                      <a:endParaRPr lang="en-US" sz="16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آذربایجان </a:t>
                      </a: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غربی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14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Lotus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30000000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قزوین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5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398350000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450000000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خراسان جنوبی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15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Lotus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387000000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200000000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قم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6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1147300000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400000000</a:t>
                      </a:r>
                      <a:endParaRPr lang="en-US" sz="16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خراسان رضوی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16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Lotus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345085000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900000000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گلستان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7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34750000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Nazanin" panose="00000400000000000000" pitchFamily="2" charset="-78"/>
                          <a:cs typeface="+mn-cs"/>
                        </a:rPr>
                        <a:t>خراسان شمالی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Nazanin" panose="00000400000000000000" pitchFamily="2" charset="-78"/>
                          <a:cs typeface="+mn-cs"/>
                        </a:rPr>
                        <a:t>17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Nazanin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3145085000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500000000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لرستان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8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257050000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650000000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خوزستان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Lotus" panose="00000400000000000000" pitchFamily="2" charset="-78"/>
                          <a:cs typeface="+mn-cs"/>
                        </a:rPr>
                        <a:t>18</a:t>
                      </a:r>
                      <a:endParaRPr lang="fa-IR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B Lotus" panose="00000400000000000000" pitchFamily="2" charset="-78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+mn-cs"/>
                        </a:rPr>
                        <a:t>847050000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900000000</a:t>
                      </a:r>
                      <a:endParaRPr lang="en-US" sz="16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1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B Nazanin" panose="00000400000000000000" pitchFamily="2" charset="-78"/>
                          <a:cs typeface="+mn-cs"/>
                        </a:rPr>
                        <a:t>مازندران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a-IR" sz="16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B Titr" panose="00000700000000000000" pitchFamily="2" charset="-78"/>
                        </a:rPr>
                        <a:t>9</a:t>
                      </a:r>
                      <a:endParaRPr lang="en-US" sz="1600" b="0" dirty="0">
                        <a:solidFill>
                          <a:schemeClr val="bg2">
                            <a:lumMod val="10000"/>
                          </a:schemeClr>
                        </a:solidFill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</a:tr>
              <a:tr h="741680">
                <a:tc gridSpan="8">
                  <a:txBody>
                    <a:bodyPr/>
                    <a:lstStyle/>
                    <a:p>
                      <a:pPr algn="ctr" rtl="0" fontAlgn="b"/>
                      <a:r>
                        <a:rPr lang="fa-IR" sz="2000" b="1" i="1" u="sng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B Titr" panose="00000700000000000000" pitchFamily="2" charset="-78"/>
                        </a:rPr>
                        <a:t>سایر استان‌ها گزارشی ارسال نکرده‌اند</a:t>
                      </a:r>
                      <a:endParaRPr lang="en-US" sz="2000" b="1" i="1" u="sng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rtl="1" fontAlgn="b"/>
                      <a:endParaRPr lang="fa-IR" sz="1400" b="1" i="0" u="none" strike="noStrike" dirty="0">
                        <a:solidFill>
                          <a:schemeClr val="tx1"/>
                        </a:solidFill>
                        <a:effectLst/>
                        <a:latin typeface="B Lotus" panose="00000400000000000000" pitchFamily="2" charset="-78"/>
                        <a:cs typeface="B Titr" panose="00000700000000000000" pitchFamily="2" charset="-7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cs typeface="B Titr" panose="00000700000000000000" pitchFamily="2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 fontAlgn="b"/>
                      <a:endParaRPr lang="fa-IR" sz="1400" b="0" i="0" u="none" strike="noStrike" dirty="0">
                        <a:effectLst/>
                        <a:latin typeface="B Lotus" panose="00000400000000000000" pitchFamily="2" charset="-78"/>
                        <a:cs typeface="B Lotus" panose="00000400000000000000" pitchFamily="2" charset="-78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fa-IR" dirty="0" smtClean="0"/>
              <a:t> </a:t>
            </a:r>
            <a:endParaRPr lang="fa-IR" sz="4800" b="1" dirty="0">
              <a:latin typeface="Blo"/>
              <a:cs typeface="B Lotus" pitchFamily="2" charset="-78"/>
            </a:endParaRPr>
          </a:p>
          <a:p>
            <a:pPr marL="0" indent="0" algn="r">
              <a:buNone/>
            </a:pPr>
            <a:endParaRPr lang="fa-IR" dirty="0"/>
          </a:p>
          <a:p>
            <a:pPr marL="0" indent="0" algn="r">
              <a:buNone/>
            </a:pPr>
            <a:endParaRPr lang="fa-IR" dirty="0"/>
          </a:p>
          <a:p>
            <a:pPr marL="0" indent="0" algn="ctr">
              <a:buNone/>
            </a:pPr>
            <a:r>
              <a:rPr lang="fa-IR" dirty="0" smtClean="0"/>
              <a:t>در سال 1396-1395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/>
          <a:lstStyle/>
          <a:p>
            <a:pPr algn="ctr" rt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2857500"/>
            <a:ext cx="7877175" cy="2083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894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a-IR" sz="4000" dirty="0" smtClean="0">
              <a:cs typeface="B Kamran Outline" pitchFamily="2" charset="-78"/>
            </a:endParaRPr>
          </a:p>
          <a:p>
            <a:pPr marL="0" indent="0" algn="ctr">
              <a:buNone/>
            </a:pPr>
            <a:r>
              <a:rPr lang="fa-IR" sz="4000" dirty="0" smtClean="0">
                <a:cs typeface="B Kamran Outline" pitchFamily="2" charset="-78"/>
              </a:rPr>
              <a:t>1- </a:t>
            </a:r>
            <a:r>
              <a:rPr lang="fa-IR" sz="4000" dirty="0">
                <a:cs typeface="B Kamran Outline" pitchFamily="2" charset="-78"/>
              </a:rPr>
              <a:t>مدیریت انتشارنشریات علمی </a:t>
            </a:r>
            <a:r>
              <a:rPr lang="fa-IR" sz="4000" dirty="0" smtClean="0">
                <a:cs typeface="B Kamran Outline" pitchFamily="2" charset="-78"/>
              </a:rPr>
              <a:t>دانشگاه</a:t>
            </a:r>
            <a:endParaRPr lang="fa-IR" sz="4000" dirty="0">
              <a:cs typeface="B Kamran Outline" pitchFamily="2" charset="-78"/>
            </a:endParaRPr>
          </a:p>
          <a:p>
            <a:pPr marL="0" indent="0" algn="ctr">
              <a:buNone/>
            </a:pPr>
            <a:r>
              <a:rPr lang="fa-IR" sz="4000" dirty="0" smtClean="0">
                <a:cs typeface="B Kamran Outline" pitchFamily="2" charset="-78"/>
              </a:rPr>
              <a:t>شامل:</a:t>
            </a:r>
            <a:endParaRPr lang="en-US" sz="4000" dirty="0">
              <a:cs typeface="B Kamran Outline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66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iel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Custom 21">
      <a:majorFont>
        <a:latin typeface="Century Schoolbook"/>
        <a:ea typeface=""/>
        <a:cs typeface="B Nazanin"/>
      </a:majorFont>
      <a:minorFont>
        <a:latin typeface="Century Schoolbook"/>
        <a:ea typeface=""/>
        <a:cs typeface="B Nazani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1804</TotalTime>
  <Words>1780</Words>
  <Application>Microsoft Office PowerPoint</Application>
  <PresentationFormat>On-screen Show (4:3)</PresentationFormat>
  <Paragraphs>183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42" baseType="lpstr">
      <vt:lpstr>Century Schoolbook</vt:lpstr>
      <vt:lpstr>B Nazanin</vt:lpstr>
      <vt:lpstr>Blo</vt:lpstr>
      <vt:lpstr>Symbol</vt:lpstr>
      <vt:lpstr>B Traffic</vt:lpstr>
      <vt:lpstr>2  Titr</vt:lpstr>
      <vt:lpstr>Arial Backslanted</vt:lpstr>
      <vt:lpstr>B Titr</vt:lpstr>
      <vt:lpstr>Calibri Light</vt:lpstr>
      <vt:lpstr>Candara</vt:lpstr>
      <vt:lpstr>Arial</vt:lpstr>
      <vt:lpstr>Times New Roman</vt:lpstr>
      <vt:lpstr>B Jadid</vt:lpstr>
      <vt:lpstr>B Lotus</vt:lpstr>
      <vt:lpstr>B Kamran Outline</vt:lpstr>
      <vt:lpstr>Wingdings</vt:lpstr>
      <vt:lpstr>Calibri</vt:lpstr>
      <vt:lpstr>Oriel</vt:lpstr>
      <vt:lpstr>Waveform</vt:lpstr>
      <vt:lpstr>PowerPoint Presentation</vt:lpstr>
      <vt:lpstr> همایش معاونان آموزشی، پژوهشی و فرهنگی  اداره کل نشر و اطلاع‏رسانی</vt:lpstr>
      <vt:lpstr>فعالیت‏های اداره کتابخانه‏ها</vt:lpstr>
      <vt:lpstr>دسترسی رایگان به پایگاه‏های اطلاعاتی خارجی</vt:lpstr>
      <vt:lpstr>استانداردسازی و بهسازی کتابخانه‌ها</vt:lpstr>
      <vt:lpstr>انتظارات معاونت پژوهشی از مدیران استان‏ها </vt:lpstr>
      <vt:lpstr>جدول گزارش هزینه‌های تجهیزات 1395</vt:lpstr>
      <vt:lpstr>PowerPoint Presentation</vt:lpstr>
      <vt:lpstr>PowerPoint Presentation</vt:lpstr>
      <vt:lpstr>فصلنامه پژوهش در تربیت معلم </vt:lpstr>
      <vt:lpstr>فصلنامه علمی تخصصی تربیت معلم فکور</vt:lpstr>
      <vt:lpstr>فصلنامه علمی تخصصی آموزش پژوهی </vt:lpstr>
      <vt:lpstr>فصلنامه علمی تخصصی توسعه حرفه معلمی </vt:lpstr>
      <vt:lpstr>فصلنامه علمی تخصصی پویش در آموزش علوم پایه </vt:lpstr>
      <vt:lpstr>فصلنامه علمی تخصصی پویش در آموزش علوم انسانی </vt:lpstr>
      <vt:lpstr>فصلنامه علمی تخصصی پویش در آموزش علوم تربیتی و مشاوره </vt:lpstr>
      <vt:lpstr>فصلنامه مطالعات آموزشی و آموزشگاهی </vt:lpstr>
      <vt:lpstr>2- تصویب شیوه نامه نشریات علمی   </vt:lpstr>
      <vt:lpstr>PowerPoint Presentation</vt:lpstr>
      <vt:lpstr>PowerPoint Presentation</vt:lpstr>
      <vt:lpstr>PowerPoint Presentation</vt:lpstr>
      <vt:lpstr>اداره انتشارت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Artin</cp:lastModifiedBy>
  <cp:revision>596</cp:revision>
  <cp:lastPrinted>2017-07-19T11:34:23Z</cp:lastPrinted>
  <dcterms:created xsi:type="dcterms:W3CDTF">2010-06-08T06:42:10Z</dcterms:created>
  <dcterms:modified xsi:type="dcterms:W3CDTF">2017-07-21T06:23:29Z</dcterms:modified>
</cp:coreProperties>
</file>